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C5D9B-1423-42EF-B3E5-76C85F214AC7}" type="datetimeFigureOut">
              <a:rPr lang="nl-NL" smtClean="0"/>
              <a:pPr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ACA1-DF69-44ED-8742-A6ECD9DAE0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nl/url?sa=i&amp;rct=j&amp;q=&amp;esrc=s&amp;source=images&amp;cd=&amp;cad=rja&amp;uact=8&amp;ved=0CAcQjRxqFQoTCJmujpffnMgCFUK8FAodyv0LaA&amp;url=https://www.vitamins.nl/stoffen.vitamine.b6&amp;psig=AFQjCNGjw4rpHw1sab2xCHsiCBws33HYyQ&amp;ust=144363323871376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nl/url?sa=i&amp;rct=j&amp;q=&amp;esrc=s&amp;source=images&amp;cd=&amp;cad=rja&amp;uact=8&amp;ved=0CAcQjRxqFQoTCNm4_76PncgCFUI2GgodSzwMmQ&amp;url=http://www.praktijkvanunen.nl/ziektebeelden/hart-en-vaatziekten/bloedarmoede_anemie_behandeling&amp;bvm=bv.103627116,d.d2s&amp;psig=AFQjCNHjE3QtKu73NV7Tf_r9Skupu9dF5g&amp;ust=144364624091665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nl/url?sa=i&amp;rct=j&amp;q=&amp;esrc=s&amp;source=images&amp;cd=&amp;cad=rja&amp;uact=8&amp;ved=0CAcQjRxqFQoTCOzm_M2PncgCFcUIGgody04Pig&amp;url=http://www.org.uva.nl/e-klassenpreview/BIO-ZENUW/31_perifeer_zenuwstelsel.html&amp;bvm=bv.103627116,d.d2s&amp;psig=AFQjCNFm9YTZCcV-rKnaWyfn949u5FtaFg&amp;ust=144364627445169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nl/url?sa=i&amp;rct=j&amp;q=&amp;esrc=s&amp;source=images&amp;cd=&amp;cad=rja&amp;uact=8&amp;ved=0CAcQjRxqFQoTCJbZz6KLncgCFcg6GgodNGIAVA&amp;url=http://www.wageningenur.nl/nl/Dossiers/dossier/Campylobacter.htm&amp;bvm=bv.103627116,d.d2s&amp;psig=AFQjCNGhDyc4wPhp9DXRoVJR4deyyWuFtg&amp;ust=144364510678982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nl/url?sa=i&amp;rct=j&amp;q=&amp;esrc=s&amp;source=images&amp;cd=&amp;cad=rja&amp;uact=8&amp;ved=0CAcQjRxqFQoTCMuX5MiJncgCFUvSGgodIiEElg&amp;url=http://www.steeaanzee.nl/bekijk-de-koe-van-dichtbij-5/&amp;psig=AFQjCNG9Gc0H3HK-BWwB3NJaRmELkkfA9w&amp;ust=14436446542094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nl/url?sa=i&amp;rct=j&amp;q=&amp;esrc=s&amp;source=images&amp;cd=&amp;cad=rja&amp;uact=8&amp;ved=0CAcQjRxqFQoTCL3Cg4mLncgCFYMyGgody0kLJw&amp;url=http://www.internisten-im-netz.de/de_bildreihe_1018.html&amp;bvm=bv.103627116,d.d2s&amp;psig=AFQjCNEnAqnximibOAZTG3wXGDmuCrFHaA&amp;ust=1443645039619329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www.google.nl/url?sa=i&amp;rct=j&amp;q=&amp;esrc=s&amp;source=images&amp;cd=&amp;cad=rja&amp;uact=8&amp;ved=0CAcQjRxqFQoTCLyIscGKncgCFYLkGgodxncAkg&amp;url=http://www.voedingswaardetabel.nl/voedingswaarde/voedingsmiddel/?id=202&amp;bvm=bv.103627116,d.d2s&amp;psig=AFQjCNGuFlPW4oOM5StKitpj4Cr_DuZpHA&amp;ust=1443644906018797" TargetMode="Externa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nl/url?sa=i&amp;rct=j&amp;q=&amp;esrc=s&amp;source=images&amp;cd=&amp;cad=rja&amp;uact=8&amp;ved=0CAcQjRxqFQoTCNOT3d2MncgCFcTZGgodKKUFmA&amp;url=http://biologiethema3.weebly.com/basisstof-1-organen.html&amp;bvm=bv.103627116,d.d2s&amp;psig=AFQjCNGKTluVxRPI6AnhXWPdKjUaBhUNfQ&amp;ust=14436454955373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nl/url?sa=i&amp;rct=j&amp;q=&amp;esrc=s&amp;source=images&amp;cd=&amp;cad=rja&amp;uact=8&amp;ved=&amp;url=http://www.hln.be/hln/nl/33/Fit-Gezond/article/detail/1319271/2011/09/15/Vroeg-opstaan-gelukkiger-leven-en-slankere-lijn.dhtml&amp;bvm=bv.103627116,d.d2s&amp;psig=AFQjCNHsmEw-OGPldzROjiD4t4Ef2KxW6w&amp;ust=144364648274934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Vitamine B12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857224" y="1000108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1. Wat doet vitamine B12?</a:t>
            </a:r>
            <a:endParaRPr lang="nl-NL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5000596" y="785794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2. Waar zit vitamine B12 in?</a:t>
            </a:r>
            <a:endParaRPr lang="nl-NL" sz="2000" dirty="0"/>
          </a:p>
        </p:txBody>
      </p:sp>
      <p:sp>
        <p:nvSpPr>
          <p:cNvPr id="9" name="Tekstvak 8"/>
          <p:cNvSpPr txBox="1"/>
          <p:nvPr/>
        </p:nvSpPr>
        <p:spPr>
          <a:xfrm>
            <a:off x="4714876" y="4714884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4.  Hoe word het opgenomen?</a:t>
            </a:r>
            <a:endParaRPr lang="nl-NL" sz="2000" dirty="0"/>
          </a:p>
        </p:txBody>
      </p:sp>
      <p:sp>
        <p:nvSpPr>
          <p:cNvPr id="11" name="Tekstvak 10"/>
          <p:cNvSpPr txBox="1"/>
          <p:nvPr/>
        </p:nvSpPr>
        <p:spPr>
          <a:xfrm>
            <a:off x="3286116" y="528638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6. Wat als je te kort komt aan vitamine B12?</a:t>
            </a:r>
            <a:endParaRPr lang="nl-NL" sz="2000" dirty="0"/>
          </a:p>
        </p:txBody>
      </p:sp>
      <p:sp>
        <p:nvSpPr>
          <p:cNvPr id="12" name="Tekstvak 11"/>
          <p:cNvSpPr txBox="1"/>
          <p:nvPr/>
        </p:nvSpPr>
        <p:spPr>
          <a:xfrm>
            <a:off x="785786" y="5929330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7. Wat als je teveel vitamine B12 binnen krijgt?</a:t>
            </a:r>
            <a:endParaRPr lang="nl-NL" sz="2000" dirty="0"/>
          </a:p>
        </p:txBody>
      </p:sp>
      <p:pic>
        <p:nvPicPr>
          <p:cNvPr id="8194" name="Picture 2" descr="https://www.vitamins.nl/images/info-groot/stoffen.vitamine.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30177" r="28892"/>
          <a:stretch>
            <a:fillRect/>
          </a:stretch>
        </p:blipFill>
        <p:spPr bwMode="auto">
          <a:xfrm>
            <a:off x="1000100" y="1785926"/>
            <a:ext cx="1579845" cy="1617007"/>
          </a:xfrm>
          <a:prstGeom prst="rect">
            <a:avLst/>
          </a:prstGeom>
          <a:noFill/>
        </p:spPr>
      </p:pic>
      <p:sp>
        <p:nvSpPr>
          <p:cNvPr id="13" name="Tekstvak 12"/>
          <p:cNvSpPr txBox="1"/>
          <p:nvPr/>
        </p:nvSpPr>
        <p:spPr>
          <a:xfrm>
            <a:off x="571472" y="4572008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5. Hoeveel heb je nodig?</a:t>
            </a:r>
            <a:endParaRPr lang="nl-NL" sz="2000" dirty="0"/>
          </a:p>
        </p:txBody>
      </p:sp>
      <p:sp>
        <p:nvSpPr>
          <p:cNvPr id="14" name="Tekstvak 13"/>
          <p:cNvSpPr txBox="1"/>
          <p:nvPr/>
        </p:nvSpPr>
        <p:spPr>
          <a:xfrm>
            <a:off x="3286084" y="171448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3. Hoe komt vitamine B12 in eten of drinken?</a:t>
            </a:r>
            <a:endParaRPr lang="nl-NL" sz="2000" dirty="0"/>
          </a:p>
        </p:txBody>
      </p:sp>
      <p:sp>
        <p:nvSpPr>
          <p:cNvPr id="15" name="Tekstvak 14"/>
          <p:cNvSpPr txBox="1"/>
          <p:nvPr/>
        </p:nvSpPr>
        <p:spPr>
          <a:xfrm>
            <a:off x="4786314" y="371475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Ook wel Cobalamine genoemd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sz="1600" dirty="0" smtClean="0"/>
          </a:p>
          <a:p>
            <a:r>
              <a:rPr lang="nl-NL" sz="2200" dirty="0" smtClean="0"/>
              <a:t>Voorkomt bloedarmoede</a:t>
            </a:r>
          </a:p>
          <a:p>
            <a:r>
              <a:rPr lang="nl-NL" sz="2200" dirty="0" smtClean="0"/>
              <a:t>Zorgt voor een goede weerstand</a:t>
            </a:r>
          </a:p>
          <a:p>
            <a:r>
              <a:rPr lang="nl-NL" sz="2200" dirty="0" smtClean="0"/>
              <a:t>Vormt gezonde rode bloedcellen</a:t>
            </a:r>
          </a:p>
          <a:p>
            <a:r>
              <a:rPr lang="nl-NL" sz="2200" dirty="0" smtClean="0"/>
              <a:t>Goede werking van het zenuwstelsel</a:t>
            </a:r>
          </a:p>
          <a:p>
            <a:r>
              <a:rPr lang="nl-NL" sz="2200" dirty="0" smtClean="0"/>
              <a:t>Draagt bij aan de energievoorziening</a:t>
            </a:r>
          </a:p>
          <a:p>
            <a:r>
              <a:rPr lang="nl-NL" sz="2200" dirty="0" smtClean="0"/>
              <a:t>Speelt een rol bij de stofwisseling van foliumzuur</a:t>
            </a:r>
          </a:p>
          <a:p>
            <a:pPr>
              <a:buNone/>
            </a:pPr>
            <a:endParaRPr lang="nl-NL" sz="2200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 smtClean="0"/>
              <a:t>Wat doet vitamine B12?</a:t>
            </a:r>
            <a:endParaRPr lang="nl-NL" dirty="0"/>
          </a:p>
        </p:txBody>
      </p:sp>
      <p:pic>
        <p:nvPicPr>
          <p:cNvPr id="7170" name="Picture 2" descr="http://www.praktijkvanunen.nl/wp-content/uploads/2012/12/bloedarmoede_anemie-300x22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572008"/>
            <a:ext cx="2786082" cy="2089562"/>
          </a:xfrm>
          <a:prstGeom prst="rect">
            <a:avLst/>
          </a:prstGeom>
          <a:noFill/>
        </p:spPr>
      </p:pic>
      <p:pic>
        <p:nvPicPr>
          <p:cNvPr id="7172" name="Picture 4" descr="http://www.org.uva.nl/e-klassenpreview/BIO-ZENUW/perifeer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1714488"/>
            <a:ext cx="2124078" cy="4844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Waar zit vitamine B12 in?</a:t>
            </a:r>
            <a:endParaRPr lang="nl-NL" dirty="0"/>
          </a:p>
        </p:txBody>
      </p:sp>
      <p:pic>
        <p:nvPicPr>
          <p:cNvPr id="5" name="Tijdelijke aanduiding voor inhoud 4" descr="http://www.voedingonline.nl/uploaded/IMAGES/voedingsstoffen/vitamines/vitamine%20B12/vitamineB1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4714908" cy="4214842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072198" y="1714488"/>
            <a:ext cx="207170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melk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boter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kwark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yoghurt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kaas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Eieren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Vlees</a:t>
            </a:r>
            <a:endParaRPr kumimoji="0" 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sz="3600" dirty="0" smtClean="0"/>
              <a:t>Hoe komt vitamine B12 in etenswaren?</a:t>
            </a:r>
            <a:endParaRPr lang="nl-NL" sz="3600" dirty="0"/>
          </a:p>
        </p:txBody>
      </p:sp>
      <p:pic>
        <p:nvPicPr>
          <p:cNvPr id="21506" name="Picture 2" descr="http://www.steeaanzee.nl/wp-content/uploads/2015/04/koe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2857520" cy="2226781"/>
          </a:xfrm>
          <a:prstGeom prst="rect">
            <a:avLst/>
          </a:prstGeom>
          <a:noFill/>
        </p:spPr>
      </p:pic>
      <p:pic>
        <p:nvPicPr>
          <p:cNvPr id="21508" name="Picture 4" descr="http://www.voedingswaardetabel.nl/_lib/img/prod/big/melkhalfvo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4286256"/>
            <a:ext cx="2143140" cy="2143141"/>
          </a:xfrm>
          <a:prstGeom prst="rect">
            <a:avLst/>
          </a:prstGeom>
          <a:noFill/>
        </p:spPr>
      </p:pic>
      <p:cxnSp>
        <p:nvCxnSpPr>
          <p:cNvPr id="8" name="Rechte verbindingslijn met pijl 7"/>
          <p:cNvCxnSpPr/>
          <p:nvPr/>
        </p:nvCxnSpPr>
        <p:spPr>
          <a:xfrm rot="10800000">
            <a:off x="4714876" y="5214950"/>
            <a:ext cx="92869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rot="10800000">
            <a:off x="2428860" y="5286388"/>
            <a:ext cx="92869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571472" y="507207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Vitamine B12</a:t>
            </a:r>
            <a:endParaRPr lang="nl-NL" sz="2000" b="1" dirty="0"/>
          </a:p>
        </p:txBody>
      </p:sp>
      <p:pic>
        <p:nvPicPr>
          <p:cNvPr id="21510" name="Picture 6" descr="http://www.internisten-im-netz.de/media/b200-h260/iin/grafiken/darmwand-klein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6286511" y="3929068"/>
            <a:ext cx="1905000" cy="2476501"/>
          </a:xfrm>
          <a:prstGeom prst="rect">
            <a:avLst/>
          </a:prstGeom>
          <a:noFill/>
        </p:spPr>
      </p:pic>
      <p:pic>
        <p:nvPicPr>
          <p:cNvPr id="21512" name="Picture 8" descr="http://www.wageningenur.nl/upload_mm/3/2/9/06d81e38-4c6f-4318-92b2-789c3fd23e78_shutterstock_20546042_macrophage_micro_bacterie_LR_490x330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57686" y="1857364"/>
            <a:ext cx="3076163" cy="2214578"/>
          </a:xfrm>
          <a:prstGeom prst="rect">
            <a:avLst/>
          </a:prstGeom>
          <a:noFill/>
        </p:spPr>
      </p:pic>
      <p:cxnSp>
        <p:nvCxnSpPr>
          <p:cNvPr id="16" name="Rechte verbindingslijn met pijl 15"/>
          <p:cNvCxnSpPr/>
          <p:nvPr/>
        </p:nvCxnSpPr>
        <p:spPr>
          <a:xfrm>
            <a:off x="3500430" y="2714620"/>
            <a:ext cx="57150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7572396" y="2571744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rot="5400000">
            <a:off x="7715272" y="3214686"/>
            <a:ext cx="128588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Hoe word het opgenomen?</a:t>
            </a:r>
            <a:endParaRPr lang="nl-NL" dirty="0"/>
          </a:p>
        </p:txBody>
      </p:sp>
      <p:pic>
        <p:nvPicPr>
          <p:cNvPr id="4098" name="Picture 2" descr="http://biologiethema3.weebly.com/uploads/2/4/4/7/24475641/9015497.png?31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r="30732" b="12023"/>
          <a:stretch>
            <a:fillRect/>
          </a:stretch>
        </p:blipFill>
        <p:spPr bwMode="auto">
          <a:xfrm>
            <a:off x="500034" y="1643050"/>
            <a:ext cx="3286148" cy="4532618"/>
          </a:xfrm>
          <a:prstGeom prst="rect">
            <a:avLst/>
          </a:prstGeom>
          <a:noFill/>
        </p:spPr>
      </p:pic>
      <p:cxnSp>
        <p:nvCxnSpPr>
          <p:cNvPr id="6" name="Rechte verbindingslijn met pijl 5"/>
          <p:cNvCxnSpPr/>
          <p:nvPr/>
        </p:nvCxnSpPr>
        <p:spPr>
          <a:xfrm rot="10800000">
            <a:off x="2214546" y="5857892"/>
            <a:ext cx="2000264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357686" y="5643578"/>
            <a:ext cx="4786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u="sng" dirty="0" smtClean="0"/>
              <a:t>In het laatste deel van de dunnen darm.</a:t>
            </a:r>
            <a:endParaRPr lang="nl-NL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Hoeveel heb je nodig?</a:t>
            </a:r>
            <a:endParaRPr lang="nl-N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801" t="40407" r="27815" b="20133"/>
          <a:stretch>
            <a:fillRect/>
          </a:stretch>
        </p:blipFill>
        <p:spPr bwMode="auto">
          <a:xfrm>
            <a:off x="0" y="1714488"/>
            <a:ext cx="8435339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sz="3600" dirty="0" smtClean="0"/>
              <a:t>Wat als je te kort komt aan vitamine B12?</a:t>
            </a:r>
            <a:endParaRPr lang="nl-NL" sz="36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Symptomen: </a:t>
            </a:r>
          </a:p>
          <a:p>
            <a:pPr lvl="0"/>
            <a:r>
              <a:rPr lang="nl-NL" sz="2800" dirty="0" smtClean="0"/>
              <a:t>Bleek zien, slap en moe voelen</a:t>
            </a:r>
          </a:p>
          <a:p>
            <a:pPr lvl="0"/>
            <a:r>
              <a:rPr lang="nl-NL" sz="2800" dirty="0" smtClean="0"/>
              <a:t>Gebrek aan eetlust</a:t>
            </a:r>
          </a:p>
          <a:p>
            <a:pPr lvl="0"/>
            <a:r>
              <a:rPr lang="nl-NL" sz="2800" dirty="0" smtClean="0"/>
              <a:t>Licht voelen in het hoofd</a:t>
            </a:r>
          </a:p>
          <a:p>
            <a:pPr lvl="0"/>
            <a:r>
              <a:rPr lang="nl-NL" sz="2800" dirty="0" smtClean="0"/>
              <a:t>Last hebben van diarree</a:t>
            </a:r>
          </a:p>
          <a:p>
            <a:pPr lvl="0"/>
            <a:r>
              <a:rPr lang="nl-NL" sz="2800" dirty="0" smtClean="0"/>
              <a:t>Gewichtverlies</a:t>
            </a:r>
          </a:p>
          <a:p>
            <a:pPr lvl="0"/>
            <a:r>
              <a:rPr lang="nl-NL" sz="2800" dirty="0" smtClean="0"/>
              <a:t>En een pijnlijke branderige tong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2050" name="Picture 2" descr="http://static0.hln.be/static/photo/2011/15/4/7/20110915084532/media_xl_436703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98118" y="4857760"/>
            <a:ext cx="3545881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dirty="0" smtClean="0"/>
              <a:t>    </a:t>
            </a:r>
          </a:p>
          <a:p>
            <a:pPr>
              <a:buNone/>
            </a:pPr>
            <a:r>
              <a:rPr lang="nl-NL" sz="2400" dirty="0" smtClean="0"/>
              <a:t> -   Het lichaam kan bij een hoge inname zelf de opname van vitamine B12 uit de voeding beperken.</a:t>
            </a:r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-    Het is niet schadelijk 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nl-NL" sz="3200" dirty="0" smtClean="0"/>
              <a:t>Wat als je teveel vitamine B12 binnen krijgt?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219</Words>
  <Application>Microsoft Office PowerPoint</Application>
  <PresentationFormat>Diavoorstelling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Vitamine B12</vt:lpstr>
      <vt:lpstr>Wat doet vitamine B12?</vt:lpstr>
      <vt:lpstr>Waar zit vitamine B12 in?</vt:lpstr>
      <vt:lpstr>Hoe komt vitamine B12 in etenswaren?</vt:lpstr>
      <vt:lpstr>Hoe word het opgenomen?</vt:lpstr>
      <vt:lpstr>Hoeveel heb je nodig?</vt:lpstr>
      <vt:lpstr>Wat als je te kort komt aan vitamine B12?</vt:lpstr>
      <vt:lpstr>Wat als je teveel vitamine B12 binnen krijgt?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Vitamine B12</dc:title>
  <dc:creator>Anne Gardien</dc:creator>
  <cp:lastModifiedBy>Anne Gardien</cp:lastModifiedBy>
  <cp:revision>43</cp:revision>
  <dcterms:created xsi:type="dcterms:W3CDTF">2015-09-22T14:42:30Z</dcterms:created>
  <dcterms:modified xsi:type="dcterms:W3CDTF">2015-09-30T08:19:25Z</dcterms:modified>
</cp:coreProperties>
</file>